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8"/>
  </p:notesMasterIdLst>
  <p:sldIdLst>
    <p:sldId id="256" r:id="rId2"/>
    <p:sldId id="259" r:id="rId3"/>
    <p:sldId id="262" r:id="rId4"/>
    <p:sldId id="264" r:id="rId5"/>
    <p:sldId id="265" r:id="rId6"/>
    <p:sldId id="267" r:id="rId7"/>
    <p:sldId id="269" r:id="rId8"/>
    <p:sldId id="270" r:id="rId9"/>
    <p:sldId id="271" r:id="rId10"/>
    <p:sldId id="272" r:id="rId11"/>
    <p:sldId id="273" r:id="rId12"/>
    <p:sldId id="274" r:id="rId13"/>
    <p:sldId id="275" r:id="rId14"/>
    <p:sldId id="276" r:id="rId15"/>
    <p:sldId id="277" r:id="rId16"/>
    <p:sldId id="278" r:id="rId17"/>
    <p:sldId id="279" r:id="rId18"/>
    <p:sldId id="281" r:id="rId19"/>
    <p:sldId id="280" r:id="rId20"/>
    <p:sldId id="282" r:id="rId21"/>
    <p:sldId id="283" r:id="rId22"/>
    <p:sldId id="285" r:id="rId23"/>
    <p:sldId id="284" r:id="rId24"/>
    <p:sldId id="286" r:id="rId25"/>
    <p:sldId id="287" r:id="rId26"/>
    <p:sldId id="288" r:id="rId27"/>
  </p:sldIdLst>
  <p:sldSz cx="9144000" cy="5143500" type="screen16x9"/>
  <p:notesSz cx="7023100" cy="9309100"/>
  <p:embeddedFontLst>
    <p:embeddedFont>
      <p:font typeface="Calibri" panose="020F050202020403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73477" autoAdjust="0"/>
  </p:normalViewPr>
  <p:slideViewPr>
    <p:cSldViewPr>
      <p:cViewPr varScale="1">
        <p:scale>
          <a:sx n="83" d="100"/>
          <a:sy n="83" d="100"/>
        </p:scale>
        <p:origin x="907"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endParaRPr lang="en-US" sz="170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What is the paper about ?</a:t>
            </a:r>
          </a:p>
          <a:p>
            <a:pPr marL="0" indent="0" eaLnBrk="1" hangingPunct="1">
              <a:buSzPts val="1400"/>
            </a:pPr>
            <a:r>
              <a:rPr lang="en-US" sz="1700" dirty="0">
                <a:latin typeface="Calibri" pitchFamily="34" charset="0"/>
                <a:cs typeface="Calibri" pitchFamily="34" charset="0"/>
                <a:sym typeface="Calibri" pitchFamily="34" charset="0"/>
              </a:rPr>
              <a:t>This paper</a:t>
            </a:r>
            <a:r>
              <a:rPr lang="en-US" sz="1700" baseline="0" dirty="0">
                <a:latin typeface="Calibri" pitchFamily="34" charset="0"/>
                <a:cs typeface="Calibri" pitchFamily="34" charset="0"/>
                <a:sym typeface="Calibri" pitchFamily="34" charset="0"/>
              </a:rPr>
              <a:t> try to implement a hardware architecture for deep neural network</a:t>
            </a:r>
            <a:endParaRPr lang="en-US" sz="1700" dirty="0">
              <a:latin typeface="Calibri" pitchFamily="34" charset="0"/>
              <a:cs typeface="Calibri" pitchFamily="34" charset="0"/>
              <a:sym typeface="Calibri" pitchFamily="34" charset="0"/>
            </a:endParaRPr>
          </a:p>
          <a:p>
            <a:pPr marL="0" indent="0" eaLnBrk="1" hangingPunct="1">
              <a:buSzPts val="1400"/>
            </a:pPr>
            <a:r>
              <a:rPr lang="en-CA" sz="1800" dirty="0">
                <a:latin typeface="Roboto" charset="0"/>
                <a:cs typeface="Arial" charset="0"/>
                <a:sym typeface="Roboto" charset="0"/>
              </a:rPr>
              <a:t>Problem Researcher try to solve ?</a:t>
            </a:r>
          </a:p>
          <a:p>
            <a:pPr marL="0" indent="0" eaLnBrk="1" hangingPunct="1">
              <a:buSzPts val="1400"/>
            </a:pPr>
            <a:r>
              <a:rPr lang="en-CA" sz="1800" dirty="0">
                <a:latin typeface="Roboto" charset="0"/>
                <a:ea typeface="Roboto" charset="0"/>
                <a:cs typeface="Roboto" charset="0"/>
                <a:sym typeface="Roboto" charset="0"/>
              </a:rPr>
              <a:t>-&gt;</a:t>
            </a: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There is a limitation</a:t>
            </a:r>
            <a:r>
              <a:rPr lang="en-US" sz="1400" b="0" i="0" baseline="0" dirty="0">
                <a:solidFill>
                  <a:srgbClr val="000000"/>
                </a:solidFill>
                <a:latin typeface="Arial"/>
                <a:ea typeface="Arial"/>
                <a:cs typeface="Arial"/>
                <a:sym typeface="Arial" charset="0"/>
              </a:rPr>
              <a:t> of </a:t>
            </a:r>
            <a:r>
              <a:rPr lang="en-US" sz="1400" b="0" i="0" dirty="0">
                <a:solidFill>
                  <a:srgbClr val="000000"/>
                </a:solidFill>
                <a:latin typeface="Arial"/>
                <a:ea typeface="Arial"/>
                <a:cs typeface="Arial"/>
                <a:sym typeface="Arial" charset="0"/>
              </a:rPr>
              <a:t>resource, power consumption, and area usage on FPGAs. This paper provided a detailed explanation of a proposal to replace MAC units in a </a:t>
            </a:r>
            <a:r>
              <a:rPr lang="en-US" sz="1400" b="0" i="0" dirty="0" err="1">
                <a:solidFill>
                  <a:srgbClr val="000000"/>
                </a:solidFill>
                <a:latin typeface="Arial"/>
                <a:ea typeface="Arial"/>
                <a:cs typeface="Arial"/>
                <a:sym typeface="Arial" charset="0"/>
              </a:rPr>
              <a:t>Convolutional</a:t>
            </a:r>
            <a:r>
              <a:rPr lang="en-US" sz="1400" b="0" i="0" dirty="0">
                <a:solidFill>
                  <a:srgbClr val="000000"/>
                </a:solidFill>
                <a:latin typeface="Arial"/>
                <a:ea typeface="Arial"/>
                <a:cs typeface="Arial"/>
                <a:sym typeface="Arial" charset="0"/>
              </a:rPr>
              <a:t> Neural Network (CNN) accelerator design with a Wallace tree multiplier. </a:t>
            </a:r>
          </a:p>
          <a:p>
            <a:pPr marL="0" indent="0" eaLnBrk="1" hangingPunct="1">
              <a:buSzPts val="1400"/>
            </a:pPr>
            <a:r>
              <a:rPr lang="en-CA" sz="1800" dirty="0">
                <a:latin typeface="Roboto" charset="0"/>
                <a:cs typeface="Arial" charset="0"/>
                <a:sym typeface="Roboto" charset="0"/>
              </a:rPr>
              <a:t>Problem Researcher try to solve ?</a:t>
            </a:r>
          </a:p>
          <a:p>
            <a:r>
              <a:rPr lang="en-CA" sz="1800" dirty="0">
                <a:latin typeface="Roboto" charset="0"/>
                <a:ea typeface="Roboto" charset="0"/>
                <a:cs typeface="Roboto" charset="0"/>
                <a:sym typeface="Roboto" charset="0"/>
              </a:rPr>
              <a:t>-&gt;</a:t>
            </a:r>
            <a:r>
              <a:rPr lang="en-US" sz="1400" b="0" i="0" dirty="0">
                <a:solidFill>
                  <a:srgbClr val="000000"/>
                </a:solidFill>
                <a:latin typeface="Arial"/>
                <a:ea typeface="Arial"/>
                <a:cs typeface="Arial"/>
                <a:sym typeface="Arial" charset="0"/>
              </a:rPr>
              <a:t>The primary issue is the limited availability of Multiply-Accumulate (MAC) units on FPGAs.</a:t>
            </a:r>
          </a:p>
          <a:p>
            <a:r>
              <a:rPr lang="en-US" sz="1400" b="0" i="0" dirty="0">
                <a:solidFill>
                  <a:srgbClr val="000000"/>
                </a:solidFill>
                <a:latin typeface="Arial"/>
                <a:ea typeface="Arial"/>
                <a:cs typeface="Arial"/>
                <a:sym typeface="Arial" charset="0"/>
              </a:rPr>
              <a:t>-&gt; Implementing the entire convolution layer in one go is challenging due to the scarcity of MAC units.</a:t>
            </a:r>
          </a:p>
          <a:p>
            <a:endParaRPr lang="en-US" sz="1400" b="0" i="0" dirty="0">
              <a:solidFill>
                <a:srgbClr val="000000"/>
              </a:solidFill>
              <a:latin typeface="Arial"/>
              <a:ea typeface="Arial"/>
              <a:cs typeface="Arial"/>
              <a:sym typeface="Arial" charset="0"/>
            </a:endParaRPr>
          </a:p>
          <a:p>
            <a:r>
              <a:rPr lang="en-US" sz="1400" b="1" i="0" dirty="0">
                <a:solidFill>
                  <a:srgbClr val="000000"/>
                </a:solidFill>
                <a:latin typeface="Arial"/>
                <a:ea typeface="Arial"/>
                <a:cs typeface="Arial"/>
                <a:sym typeface="Arial" charset="0"/>
              </a:rPr>
              <a:t>Previous Work:</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Previous work used loop tiling and implemented a parallel structure with 16 groups of inputs and 16 groups of outputs to overcome resource limitations.</a:t>
            </a:r>
          </a:p>
          <a:p>
            <a:r>
              <a:rPr lang="en-US" sz="1400" b="0" i="0" dirty="0">
                <a:solidFill>
                  <a:srgbClr val="000000"/>
                </a:solidFill>
                <a:latin typeface="Arial"/>
                <a:ea typeface="Arial"/>
                <a:cs typeface="Arial"/>
                <a:sym typeface="Arial" charset="0"/>
              </a:rPr>
              <a:t>The architecture used 16-bit fixed-point operations with three-stage pipelines for each processing element (PE) unit.</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dirty="0"/>
              <a:t>This </a:t>
            </a:r>
            <a:r>
              <a:rPr lang="en-US" sz="1800" b="0" i="0" dirty="0">
                <a:solidFill>
                  <a:srgbClr val="000000"/>
                </a:solidFill>
                <a:latin typeface="Arial"/>
                <a:ea typeface="Arial"/>
                <a:cs typeface="Arial"/>
                <a:sym typeface="Arial" charset="0"/>
              </a:rPr>
              <a:t>Multiply-Accumulate(</a:t>
            </a:r>
            <a:r>
              <a:rPr lang="en-US" sz="1800" dirty="0"/>
              <a:t>MAC) unit, which is used for multiplication of input feature map and kernel, is replaced with proposed architecture for new Processing Element (PE) as shown in Fig. 2 (a). Simulation is performed using </a:t>
            </a:r>
            <a:r>
              <a:rPr lang="en-US" sz="1800" dirty="0" err="1"/>
              <a:t>ModelSim</a:t>
            </a:r>
            <a:r>
              <a:rPr lang="en-US" sz="1800" dirty="0"/>
              <a:t> SE 10.5 to test the behavior of both the previously implemented Processing Element (PE) and the proposed PE using WALLACE tree based multiplier. The proposed PE design is then synthesized using Xilinx ISE 14.4 and implemented by </a:t>
            </a:r>
            <a:r>
              <a:rPr lang="en-US" sz="1800" dirty="0" err="1"/>
              <a:t>Vivado</a:t>
            </a:r>
            <a:r>
              <a:rPr lang="en-US" sz="1800" dirty="0"/>
              <a:t> 2012.4.</a:t>
            </a:r>
          </a:p>
          <a:p>
            <a:pPr marL="0" indent="0" eaLnBrk="1" hangingPunct="1">
              <a:buSzPts val="1400"/>
            </a:pPr>
            <a:endParaRPr lang="en-US" sz="1800" dirty="0"/>
          </a:p>
          <a:p>
            <a:pPr marL="0" indent="0" eaLnBrk="1" hangingPunct="1">
              <a:buSzPts val="1400"/>
            </a:pPr>
            <a:r>
              <a:rPr lang="en-US" sz="1800" dirty="0"/>
              <a:t>New Processing Element (PE) gives a synthesis frequency of ~167 MHz, utilization of DSP slice is zero, and it uses 339 slice registers. Fig. 3 (a) shows the RTL schematic of new PE based on WALLACE tree multiplier and it is evident that the implemented design will be facing six full adder delay in its critical path. Fig. 3 (b) is graphical representation of resource utilization summary of two designs and it can be observed that zero DSP slices are used in proposed PE unit design.  </a:t>
            </a: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15</a:t>
            </a:fld>
            <a:endParaRPr lang="en-US" sz="1400">
              <a:latin typeface="Arial" charset="0"/>
              <a:cs typeface="Arial" charset="0"/>
              <a:sym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16</a:t>
            </a:fld>
            <a:endParaRPr lang="en-US" sz="1400">
              <a:latin typeface="Arial" charset="0"/>
              <a:cs typeface="Arial" charset="0"/>
              <a:sym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17</a:t>
            </a:fld>
            <a:endParaRPr lang="en-US" sz="1400">
              <a:latin typeface="Arial" charset="0"/>
              <a:cs typeface="Arial" charset="0"/>
              <a:sym typeface="Arial" charset="0"/>
            </a:endParaRPr>
          </a:p>
        </p:txBody>
      </p:sp>
    </p:spTree>
    <p:extLst>
      <p:ext uri="{BB962C8B-B14F-4D97-AF65-F5344CB8AC3E}">
        <p14:creationId xmlns:p14="http://schemas.microsoft.com/office/powerpoint/2010/main" val="343982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18</a:t>
            </a:fld>
            <a:endParaRPr lang="en-US" sz="1400">
              <a:latin typeface="Arial" charset="0"/>
              <a:cs typeface="Arial" charset="0"/>
              <a:sym typeface="Arial" charset="0"/>
            </a:endParaRPr>
          </a:p>
        </p:txBody>
      </p:sp>
    </p:spTree>
    <p:extLst>
      <p:ext uri="{BB962C8B-B14F-4D97-AF65-F5344CB8AC3E}">
        <p14:creationId xmlns:p14="http://schemas.microsoft.com/office/powerpoint/2010/main" val="166791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19</a:t>
            </a:fld>
            <a:endParaRPr lang="en-US" sz="1400">
              <a:latin typeface="Arial" charset="0"/>
              <a:cs typeface="Arial" charset="0"/>
              <a:sym typeface="Arial" charset="0"/>
            </a:endParaRPr>
          </a:p>
        </p:txBody>
      </p:sp>
    </p:spTree>
    <p:extLst>
      <p:ext uri="{BB962C8B-B14F-4D97-AF65-F5344CB8AC3E}">
        <p14:creationId xmlns:p14="http://schemas.microsoft.com/office/powerpoint/2010/main" val="79715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20</a:t>
            </a:fld>
            <a:endParaRPr lang="en-US" sz="1400">
              <a:latin typeface="Arial" charset="0"/>
              <a:cs typeface="Arial" charset="0"/>
              <a:sym typeface="Arial" charset="0"/>
            </a:endParaRPr>
          </a:p>
        </p:txBody>
      </p:sp>
    </p:spTree>
    <p:extLst>
      <p:ext uri="{BB962C8B-B14F-4D97-AF65-F5344CB8AC3E}">
        <p14:creationId xmlns:p14="http://schemas.microsoft.com/office/powerpoint/2010/main" val="1234259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FPGA vs. ASIC in deep learning: performance and area costs.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comparison of three CNN architectures on both platforms.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Potential FPGA architectural modifications for efficiency.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Focus on FPGA vs. ASIC efficiency in CNN inference.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field and results comparison.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Discussion of FPGA advantages and drawbacks in deep learning.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21</a:t>
            </a:fld>
            <a:endParaRPr lang="en-US" sz="1400">
              <a:latin typeface="Arial" charset="0"/>
              <a:cs typeface="Arial" charset="0"/>
              <a:sym typeface="Arial" charset="0"/>
            </a:endParaRPr>
          </a:p>
        </p:txBody>
      </p:sp>
    </p:spTree>
    <p:extLst>
      <p:ext uri="{BB962C8B-B14F-4D97-AF65-F5344CB8AC3E}">
        <p14:creationId xmlns:p14="http://schemas.microsoft.com/office/powerpoint/2010/main" val="2533245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22</a:t>
            </a:fld>
            <a:endParaRPr lang="en-US" sz="1400">
              <a:latin typeface="Arial" charset="0"/>
              <a:cs typeface="Arial" charset="0"/>
              <a:sym typeface="Arial" charset="0"/>
            </a:endParaRPr>
          </a:p>
        </p:txBody>
      </p:sp>
    </p:spTree>
    <p:extLst>
      <p:ext uri="{BB962C8B-B14F-4D97-AF65-F5344CB8AC3E}">
        <p14:creationId xmlns:p14="http://schemas.microsoft.com/office/powerpoint/2010/main" val="3580610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23</a:t>
            </a:fld>
            <a:endParaRPr lang="en-US" sz="1400">
              <a:latin typeface="Arial" charset="0"/>
              <a:cs typeface="Arial" charset="0"/>
              <a:sym typeface="Arial" charset="0"/>
            </a:endParaRPr>
          </a:p>
        </p:txBody>
      </p:sp>
    </p:spTree>
    <p:extLst>
      <p:ext uri="{BB962C8B-B14F-4D97-AF65-F5344CB8AC3E}">
        <p14:creationId xmlns:p14="http://schemas.microsoft.com/office/powerpoint/2010/main" val="96462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Challenge: High energy consumption and latency in deep learning computations.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Solution: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DeepOpt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an optimization framework for ASIC-based systolic hardware accelerators.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Goal: Optimize energy and latency through layer-specific and hardware-specific scheduling.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Problem: Scheduling computations in each layer of a CNN on a DL accelerator.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Difficulty: Numerous parameters, limited hardware resources, and variable factors.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Impact: Decisions affect energy and throughput due to memory transaction bottlenecks.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24</a:t>
            </a:fld>
            <a:endParaRPr lang="en-US" sz="1400">
              <a:latin typeface="Arial" charset="0"/>
              <a:cs typeface="Arial" charset="0"/>
              <a:sym typeface="Arial" charset="0"/>
            </a:endParaRPr>
          </a:p>
        </p:txBody>
      </p:sp>
    </p:spTree>
    <p:extLst>
      <p:ext uri="{BB962C8B-B14F-4D97-AF65-F5344CB8AC3E}">
        <p14:creationId xmlns:p14="http://schemas.microsoft.com/office/powerpoint/2010/main" val="950980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25</a:t>
            </a:fld>
            <a:endParaRPr lang="en-US" sz="1400">
              <a:latin typeface="Arial" charset="0"/>
              <a:cs typeface="Arial" charset="0"/>
              <a:sym typeface="Arial" charset="0"/>
            </a:endParaRPr>
          </a:p>
        </p:txBody>
      </p:sp>
    </p:spTree>
    <p:extLst>
      <p:ext uri="{BB962C8B-B14F-4D97-AF65-F5344CB8AC3E}">
        <p14:creationId xmlns:p14="http://schemas.microsoft.com/office/powerpoint/2010/main" val="2937514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26</a:t>
            </a:fld>
            <a:endParaRPr lang="en-US" sz="1400">
              <a:latin typeface="Arial" charset="0"/>
              <a:cs typeface="Arial" charset="0"/>
              <a:sym typeface="Arial" charset="0"/>
            </a:endParaRPr>
          </a:p>
        </p:txBody>
      </p:sp>
    </p:spTree>
    <p:extLst>
      <p:ext uri="{BB962C8B-B14F-4D97-AF65-F5344CB8AC3E}">
        <p14:creationId xmlns:p14="http://schemas.microsoft.com/office/powerpoint/2010/main" val="229771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Roboto"/>
                <a:ea typeface="Roboto"/>
                <a:cs typeface="Roboto"/>
                <a:sym typeface="Roboto"/>
              </a:rPr>
              <a:t>Example of DNN:</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Roboto"/>
                <a:ea typeface="Roboto"/>
                <a:cs typeface="Roboto"/>
                <a:sym typeface="Roboto"/>
              </a:rPr>
              <a:t> there</a:t>
            </a:r>
            <a:r>
              <a:rPr lang="en-US" sz="1600" b="1" kern="0" baseline="0" dirty="0">
                <a:solidFill>
                  <a:srgbClr val="363837"/>
                </a:solidFill>
                <a:latin typeface="Roboto"/>
                <a:ea typeface="Roboto"/>
                <a:cs typeface="Roboto"/>
                <a:sym typeface="Roboto"/>
              </a:rPr>
              <a:t> are lots of more like Recurrent Neural Network (RNN), LSTM, VGG16, VGG32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baseline="0" dirty="0">
              <a:solidFill>
                <a:srgbClr val="363837"/>
              </a:solidFill>
              <a:latin typeface="Roboto"/>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Roboto"/>
                <a:ea typeface="Roboto"/>
                <a:cs typeface="Roboto"/>
                <a:sym typeface="Roboto"/>
              </a:rPr>
              <a:t>Consist of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Roboto"/>
                <a:ea typeface="Roboto"/>
                <a:cs typeface="Roboto"/>
                <a:sym typeface="Roboto"/>
              </a:rPr>
              <a:t>But different NL</a:t>
            </a:r>
            <a:r>
              <a:rPr lang="en-US" sz="1600" b="1" kern="0" baseline="0" dirty="0">
                <a:solidFill>
                  <a:srgbClr val="363837"/>
                </a:solidFill>
                <a:latin typeface="Roboto"/>
                <a:ea typeface="Roboto"/>
                <a:cs typeface="Roboto"/>
                <a:sym typeface="Roboto"/>
              </a:rPr>
              <a:t> have different architecture and implementation. </a:t>
            </a:r>
            <a:endParaRPr lang="en-US" sz="1600" b="1" kern="0" dirty="0">
              <a:solidFill>
                <a:srgbClr val="363837"/>
              </a:solidFill>
              <a:latin typeface="Roboto"/>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Roboto"/>
              <a:ea typeface="Roboto"/>
              <a:cs typeface="Roboto"/>
              <a:sym typeface="Roboto"/>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a:latin typeface="Calibri" pitchFamily="34" charset="0"/>
                <a:cs typeface="Calibri" pitchFamily="34" charset="0"/>
                <a:sym typeface="Calibri" pitchFamily="34" charset="0"/>
              </a:rPr>
              <a:t>A field-programmable gate array (FPGA) is a type of integrated circuit that can be programmed or reprogrammed  after manufacturing. It consists of an array of programmable logic block and interconnects that can be configured to perform various digital functions. 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Calibri"/>
                <a:ea typeface="Calibri"/>
                <a:cs typeface="Calibri"/>
                <a:sym typeface="Calibri"/>
              </a:rPr>
              <a:t>1) High performance with low energy:</a:t>
            </a:r>
          </a:p>
          <a:p>
            <a:pPr eaLnBrk="1" fontAlgn="auto" hangingPunct="1">
              <a:spcBef>
                <a:spcPts val="510"/>
              </a:spcBef>
              <a:spcAft>
                <a:spcPts val="0"/>
              </a:spcAft>
              <a:buSzPts val="1400"/>
              <a:buFont typeface="Arial"/>
              <a:buNone/>
              <a:defRPr/>
            </a:pPr>
            <a:r>
              <a:rPr lang="en-US" sz="1700" dirty="0">
                <a:solidFill>
                  <a:schemeClr val="dk1"/>
                </a:solidFill>
                <a:latin typeface="Calibri"/>
                <a:ea typeface="Calibri"/>
                <a:cs typeface="Calibri"/>
                <a:sym typeface="Calibri"/>
              </a:rPr>
              <a:t>2) High </a:t>
            </a:r>
            <a:r>
              <a:rPr lang="en-US" sz="1700" dirty="0" err="1">
                <a:solidFill>
                  <a:schemeClr val="dk1"/>
                </a:solidFill>
                <a:latin typeface="Calibri"/>
                <a:ea typeface="Calibri"/>
                <a:cs typeface="Calibri"/>
                <a:sym typeface="Calibri"/>
              </a:rPr>
              <a:t>parallelism:FPGA’s</a:t>
            </a:r>
            <a:r>
              <a:rPr lang="en-US" sz="1700" dirty="0">
                <a:solidFill>
                  <a:schemeClr val="dk1"/>
                </a:solidFill>
                <a:latin typeface="Calibri"/>
                <a:ea typeface="Calibri"/>
                <a:cs typeface="Calibri"/>
                <a:sym typeface="Calibri"/>
              </a:rPr>
              <a:t> editable logic hardware </a:t>
            </a:r>
            <a:r>
              <a:rPr lang="en-US" sz="1700" dirty="0" err="1">
                <a:solidFill>
                  <a:schemeClr val="dk1"/>
                </a:solidFill>
                <a:latin typeface="Calibri"/>
                <a:ea typeface="Calibri"/>
                <a:cs typeface="Calibri"/>
                <a:sym typeface="Calibri"/>
              </a:rPr>
              <a:t>unit,we</a:t>
            </a:r>
            <a:r>
              <a:rPr lang="en-US" sz="1700" dirty="0">
                <a:solidFill>
                  <a:schemeClr val="dk1"/>
                </a:solidFill>
                <a:latin typeface="Calibri"/>
                <a:ea typeface="Calibri"/>
                <a:cs typeface="Calibri"/>
                <a:sym typeface="Calibri"/>
              </a:rPr>
              <a:t> can easily optimize the hardware with the </a:t>
            </a:r>
            <a:r>
              <a:rPr lang="en-US" sz="1700" dirty="0" err="1">
                <a:solidFill>
                  <a:schemeClr val="dk1"/>
                </a:solidFill>
                <a:latin typeface="Calibri"/>
                <a:ea typeface="Calibri"/>
                <a:cs typeface="Calibri"/>
                <a:sym typeface="Calibri"/>
              </a:rPr>
              <a:t>parallelizationalgorithm</a:t>
            </a:r>
            <a:r>
              <a:rPr lang="en-US" sz="1700" dirty="0">
                <a:solidFill>
                  <a:schemeClr val="dk1"/>
                </a:solidFill>
                <a:latin typeface="Calibri"/>
                <a:ea typeface="Calibri"/>
                <a:cs typeface="Calibri"/>
                <a:sym typeface="Calibri"/>
              </a:rPr>
              <a:t> to achieve high parallelism.</a:t>
            </a:r>
          </a:p>
          <a:p>
            <a:pPr eaLnBrk="1" fontAlgn="auto" hangingPunct="1">
              <a:spcBef>
                <a:spcPts val="510"/>
              </a:spcBef>
              <a:spcAft>
                <a:spcPts val="0"/>
              </a:spcAft>
              <a:buSzPts val="1400"/>
              <a:buFont typeface="Arial"/>
              <a:buNone/>
              <a:defRPr/>
            </a:pPr>
            <a:r>
              <a:rPr lang="en-US" sz="1700" dirty="0">
                <a:solidFill>
                  <a:schemeClr val="dk1"/>
                </a:solidFill>
                <a:latin typeface="Calibri"/>
                <a:ea typeface="Calibri"/>
                <a:cs typeface="Calibri"/>
                <a:sym typeface="Calibri"/>
              </a:rPr>
              <a:t>3) Flexibility: Due to </a:t>
            </a:r>
            <a:r>
              <a:rPr lang="en-US" sz="1700" dirty="0" err="1">
                <a:solidFill>
                  <a:schemeClr val="dk1"/>
                </a:solidFill>
                <a:latin typeface="Calibri"/>
                <a:ea typeface="Calibri"/>
                <a:cs typeface="Calibri"/>
                <a:sym typeface="Calibri"/>
              </a:rPr>
              <a:t>reconfigurability</a:t>
            </a:r>
            <a:r>
              <a:rPr lang="en-US" sz="1700" dirty="0">
                <a:solidFill>
                  <a:schemeClr val="dk1"/>
                </a:solidFill>
                <a:latin typeface="Calibri"/>
                <a:ea typeface="Calibri"/>
                <a:cs typeface="Calibri"/>
                <a:sym typeface="Calibri"/>
              </a:rPr>
              <a:t> of FPGA its flexible to change in design.</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Calibri"/>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a:solidFill>
                  <a:schemeClr val="dk1"/>
                </a:solidFill>
                <a:latin typeface="Calibri"/>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What is the paper about ?</a:t>
            </a:r>
          </a:p>
          <a:p>
            <a:pPr marL="0" indent="0" eaLnBrk="1" hangingPunct="1">
              <a:buSzPts val="1400"/>
            </a:pPr>
            <a:r>
              <a:rPr lang="en-US" sz="1700" dirty="0">
                <a:latin typeface="Calibri" pitchFamily="34" charset="0"/>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r>
              <a:rPr lang="en-CA" sz="1800" dirty="0">
                <a:latin typeface="Roboto" charset="0"/>
                <a:cs typeface="Arial" charset="0"/>
                <a:sym typeface="Roboto" charset="0"/>
              </a:rPr>
              <a:t>Problem Researcher try to solve ?</a:t>
            </a:r>
          </a:p>
          <a:p>
            <a:pPr marL="0" indent="0" eaLnBrk="1" hangingPunct="1">
              <a:buSzPts val="1400"/>
            </a:pPr>
            <a:r>
              <a:rPr lang="en-CA" sz="1800" dirty="0">
                <a:latin typeface="Roboto" charset="0"/>
                <a:ea typeface="Roboto" charset="0"/>
                <a:cs typeface="Roboto" charset="0"/>
                <a:sym typeface="Roboto" charset="0"/>
              </a:rPr>
              <a:t>-&gt;</a:t>
            </a:r>
            <a:r>
              <a:rPr lang="en-US" sz="1700" dirty="0">
                <a:latin typeface="Calibri" pitchFamily="34" charset="0"/>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a:t>
            </a:r>
            <a:r>
              <a:rPr lang="en-US" sz="1700" dirty="0" err="1">
                <a:latin typeface="Calibri" pitchFamily="34" charset="0"/>
                <a:cs typeface="Calibri" pitchFamily="34" charset="0"/>
                <a:sym typeface="Calibri" pitchFamily="34" charset="0"/>
              </a:rPr>
              <a:t>binarized</a:t>
            </a:r>
            <a:r>
              <a:rPr lang="en-US" sz="1700" dirty="0">
                <a:latin typeface="Calibri" pitchFamily="34" charset="0"/>
                <a:cs typeface="Calibri" pitchFamily="34" charset="0"/>
                <a:sym typeface="Calibri" pitchFamily="34" charset="0"/>
              </a:rPr>
              <a:t> neural network to be hardware compatible and implements it on Xilinx FPGA. The system is targeted on Xilinx </a:t>
            </a:r>
            <a:r>
              <a:rPr lang="en-US" sz="1700" dirty="0" err="1">
                <a:latin typeface="Calibri" pitchFamily="34" charset="0"/>
                <a:cs typeface="Calibri" pitchFamily="34" charset="0"/>
                <a:sym typeface="Calibri" pitchFamily="34" charset="0"/>
              </a:rPr>
              <a:t>Zynq</a:t>
            </a:r>
            <a:r>
              <a:rPr lang="en-US" sz="1700" dirty="0">
                <a:latin typeface="Calibri" pitchFamily="34" charset="0"/>
                <a:cs typeface="Calibri" pitchFamily="34" charset="0"/>
                <a:sym typeface="Calibri" pitchFamily="34" charset="0"/>
              </a:rPr>
              <a:t> ZC706 and also on </a:t>
            </a:r>
            <a:r>
              <a:rPr lang="en-US" sz="1700" dirty="0" err="1">
                <a:latin typeface="Calibri" pitchFamily="34" charset="0"/>
                <a:cs typeface="Calibri" pitchFamily="34" charset="0"/>
                <a:sym typeface="Calibri" pitchFamily="34" charset="0"/>
              </a:rPr>
              <a:t>Virtex</a:t>
            </a:r>
            <a:r>
              <a:rPr lang="en-US" sz="1700" dirty="0">
                <a:latin typeface="Calibri" pitchFamily="34" charset="0"/>
                <a:cs typeface="Calibri" pitchFamily="34" charset="0"/>
                <a:sym typeface="Calibri" pitchFamily="34" charset="0"/>
              </a:rPr>
              <a:t> 7FPGA. It supports the rate of 60 frames per seconds.</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3"/>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a:solidFill>
                  <a:srgbClr val="FFFFFF"/>
                </a:solidFill>
                <a:latin typeface="Arial"/>
                <a:ea typeface="Arial"/>
                <a:cs typeface="Arial"/>
                <a:sym typeface="Arial"/>
              </a:rPr>
              <a:t>HARDWARE ARCHITECTURES FOR DEEP LEARNING MODELS</a:t>
            </a:r>
            <a:endParaRPr sz="3400" b="1" kern="0" dirty="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1. </a:t>
            </a:r>
            <a:r>
              <a:rPr lang="en-CA" sz="2000" b="1" i="1" kern="0" dirty="0" err="1">
                <a:solidFill>
                  <a:schemeClr val="accent6"/>
                </a:solidFill>
                <a:latin typeface="Arial"/>
                <a:ea typeface="Arial"/>
                <a:cs typeface="Arial"/>
                <a:sym typeface="Arial"/>
              </a:rPr>
              <a:t>Towhidul</a:t>
            </a:r>
            <a:r>
              <a:rPr lang="en-CA" sz="2000" b="1" i="1" kern="0" dirty="0">
                <a:solidFill>
                  <a:schemeClr val="accent6"/>
                </a:solidFill>
                <a:latin typeface="Arial"/>
                <a:ea typeface="Arial"/>
                <a:cs typeface="Arial"/>
                <a:sym typeface="Arial"/>
              </a:rPr>
              <a:t> Islam – 202381732 (FPGA)</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2. </a:t>
            </a:r>
            <a:r>
              <a:rPr lang="en-CA" sz="2000" b="1" i="1" kern="0" dirty="0" err="1">
                <a:solidFill>
                  <a:schemeClr val="accent6"/>
                </a:solidFill>
                <a:latin typeface="Arial"/>
                <a:ea typeface="Arial"/>
                <a:cs typeface="Arial"/>
                <a:sym typeface="Arial"/>
              </a:rPr>
              <a:t>Moni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(ASIC)</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3. </a:t>
            </a:r>
            <a:r>
              <a:rPr lang="en-CA" sz="2000" b="1" i="1" kern="0" dirty="0" err="1">
                <a:solidFill>
                  <a:schemeClr val="accent6"/>
                </a:solidFill>
                <a:latin typeface="Arial"/>
                <a:ea typeface="Arial"/>
                <a:cs typeface="Arial"/>
                <a:sym typeface="Arial"/>
              </a:rPr>
              <a:t>Sachi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(GPU)</a:t>
            </a:r>
          </a:p>
          <a:p>
            <a:pPr fontAlgn="auto">
              <a:spcBef>
                <a:spcPts val="0"/>
              </a:spcBef>
              <a:spcAft>
                <a:spcPts val="0"/>
              </a:spcAft>
              <a:buClr>
                <a:srgbClr val="000000"/>
              </a:buClr>
              <a:defRPr/>
            </a:pPr>
            <a:r>
              <a:rPr lang="en-CA" sz="2000" b="1" i="1" kern="0" dirty="0">
                <a:solidFill>
                  <a:schemeClr val="accent6"/>
                </a:solidFill>
                <a:latin typeface="Arial"/>
                <a:ea typeface="Arial"/>
                <a:cs typeface="Arial"/>
                <a:sym typeface="Arial"/>
              </a:rPr>
              <a:t>4. </a:t>
            </a:r>
            <a:r>
              <a:rPr lang="en-CA" sz="2000" b="1" i="1" kern="0" dirty="0" err="1">
                <a:solidFill>
                  <a:schemeClr val="accent6"/>
                </a:solidFill>
                <a:latin typeface="Arial"/>
                <a:ea typeface="Arial"/>
                <a:cs typeface="Arial"/>
                <a:sym typeface="Arial"/>
              </a:rPr>
              <a:t>Rifat</a:t>
            </a:r>
            <a:r>
              <a:rPr lang="en-CA" sz="2000" b="1" i="1" kern="0" dirty="0">
                <a:solidFill>
                  <a:schemeClr val="accent6"/>
                </a:solidFill>
                <a:latin typeface="Arial"/>
                <a:ea typeface="Arial"/>
                <a:cs typeface="Arial"/>
                <a:sym typeface="Arial"/>
              </a:rPr>
              <a:t> 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ENGI-9819(Computer Hardware Found), 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4"/>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a:solidFill>
                  <a:srgbClr val="141313"/>
                </a:solidFill>
                <a:latin typeface="Roboto" charset="0"/>
                <a:cs typeface="Arial" charset="0"/>
                <a:sym typeface="Roboto" charset="0"/>
              </a:rPr>
              <a:t>-latency 4.9 µsec</a:t>
            </a:r>
            <a:endParaRPr lang="en-CA" sz="1600" b="0">
              <a:latin typeface="Roboto" charset="0"/>
              <a:cs typeface="Arial" charset="0"/>
              <a:sym typeface="Roboto"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ZU9CG System On Chip (SOC) platform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a:solidFill>
                  <a:srgbClr val="FFFFFE"/>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4"/>
          <a:srcRect/>
          <a:stretch>
            <a:fillRect/>
          </a:stretch>
        </p:blipFill>
        <p:spPr bwMode="auto">
          <a:xfrm>
            <a:off x="28575" y="971550"/>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XC6VLX130T-2 FPGA of Xilinx family</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Simulator : </a:t>
            </a:r>
            <a:r>
              <a:rPr lang="en-US" sz="1600" b="0" dirty="0" err="1">
                <a:solidFill>
                  <a:schemeClr val="bg1"/>
                </a:solidFill>
                <a:latin typeface="Roboto" charset="0"/>
                <a:cs typeface="Arial" charset="0"/>
                <a:sym typeface="Roboto" charset="0"/>
              </a:rPr>
              <a:t>ModelSim</a:t>
            </a:r>
            <a:r>
              <a:rPr lang="en-US" sz="1600" b="0" dirty="0">
                <a:solidFill>
                  <a:schemeClr val="bg1"/>
                </a:solidFill>
                <a:latin typeface="Roboto" charset="0"/>
                <a:cs typeface="Arial" charset="0"/>
                <a:sym typeface="Roboto" charset="0"/>
              </a:rPr>
              <a:t> SE 10.5</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Xilinx ISE 14.4 is used for synthesis</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Vivado</a:t>
            </a:r>
            <a:r>
              <a:rPr lang="en-US" sz="1600" b="0" dirty="0">
                <a:solidFill>
                  <a:schemeClr val="bg1"/>
                </a:solidFill>
                <a:latin typeface="Roboto" charset="0"/>
                <a:cs typeface="Arial" charset="0"/>
                <a:sym typeface="Roboto" charset="0"/>
              </a:rPr>
              <a:t> 2012.4 is used for implementation.</a:t>
            </a:r>
            <a:endParaRPr lang="en-CA"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Results</a:t>
            </a:r>
          </a:p>
        </p:txBody>
      </p:sp>
      <p:pic>
        <p:nvPicPr>
          <p:cNvPr id="1026" name="Picture 2"/>
          <p:cNvPicPr>
            <a:picLocks noChangeAspect="1" noChangeArrowheads="1"/>
          </p:cNvPicPr>
          <p:nvPr/>
        </p:nvPicPr>
        <p:blipFill>
          <a:blip r:embed="rId4"/>
          <a:srcRect/>
          <a:stretch>
            <a:fillRect/>
          </a:stretch>
        </p:blipFill>
        <p:spPr bwMode="auto">
          <a:xfrm>
            <a:off x="609600" y="2190749"/>
            <a:ext cx="3733800" cy="1811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4800600" y="2114550"/>
            <a:ext cx="3772553" cy="18288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Reconfigurable Distributed FPGA Cluster Design for Deep Learning Accelerators</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12 Xilinx Zynq-7020 chips &amp; 5 </a:t>
            </a:r>
            <a:r>
              <a:rPr lang="en-US" sz="1600" b="0" dirty="0" err="1">
                <a:solidFill>
                  <a:schemeClr val="bg1"/>
                </a:solidFill>
                <a:latin typeface="Roboto" charset="0"/>
                <a:cs typeface="Arial" charset="0"/>
                <a:sym typeface="Roboto" charset="0"/>
              </a:rPr>
              <a:t>Zynq</a:t>
            </a: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UltraScale</a:t>
            </a:r>
            <a:endParaRPr lang="en-US"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Reconfigurable Distributed FPGA Cluster Design for Deep Learning Accelerators</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Summary Of System</a:t>
            </a:r>
          </a:p>
        </p:txBody>
      </p:sp>
      <p:pic>
        <p:nvPicPr>
          <p:cNvPr id="2" name="Picture 2"/>
          <p:cNvPicPr>
            <a:picLocks noChangeAspect="1" noChangeArrowheads="1"/>
          </p:cNvPicPr>
          <p:nvPr/>
        </p:nvPicPr>
        <p:blipFill>
          <a:blip r:embed="rId4"/>
          <a:srcRect/>
          <a:stretch>
            <a:fillRect/>
          </a:stretch>
        </p:blipFill>
        <p:spPr bwMode="auto">
          <a:xfrm>
            <a:off x="685800" y="1657350"/>
            <a:ext cx="3657600" cy="1749101"/>
          </a:xfrm>
          <a:prstGeom prst="rect">
            <a:avLst/>
          </a:prstGeom>
          <a:noFill/>
          <a:ln w="9525">
            <a:noFill/>
            <a:miter lim="800000"/>
            <a:headEnd/>
            <a:tailEnd/>
          </a:ln>
          <a:effectLst/>
        </p:spPr>
      </p:pic>
      <p:pic>
        <p:nvPicPr>
          <p:cNvPr id="3" name="Picture 3"/>
          <p:cNvPicPr>
            <a:picLocks noChangeAspect="1" noChangeArrowheads="1"/>
          </p:cNvPicPr>
          <p:nvPr/>
        </p:nvPicPr>
        <p:blipFill>
          <a:blip r:embed="rId5"/>
          <a:srcRect/>
          <a:stretch>
            <a:fillRect/>
          </a:stretch>
        </p:blipFill>
        <p:spPr bwMode="auto">
          <a:xfrm>
            <a:off x="685800" y="3467100"/>
            <a:ext cx="3657600" cy="1676400"/>
          </a:xfrm>
          <a:prstGeom prst="rect">
            <a:avLst/>
          </a:prstGeom>
          <a:noFill/>
          <a:ln w="9525">
            <a:noFill/>
            <a:miter lim="800000"/>
            <a:headEnd/>
            <a:tailEnd/>
          </a:ln>
          <a:effectLst/>
        </p:spPr>
      </p:pic>
      <p:sp>
        <p:nvSpPr>
          <p:cNvPr id="19" name="Google Shape;317;p39"/>
          <p:cNvSpPr txBox="1">
            <a:spLocks noGrp="1"/>
          </p:cNvSpPr>
          <p:nvPr>
            <p:ph type="body" idx="1"/>
          </p:nvPr>
        </p:nvSpPr>
        <p:spPr bwMode="auto">
          <a:xfrm>
            <a:off x="51816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Summary Of System</a:t>
            </a:r>
          </a:p>
        </p:txBody>
      </p:sp>
      <p:pic>
        <p:nvPicPr>
          <p:cNvPr id="1029" name="Picture 5"/>
          <p:cNvPicPr>
            <a:picLocks noChangeAspect="1" noChangeArrowheads="1"/>
          </p:cNvPicPr>
          <p:nvPr/>
        </p:nvPicPr>
        <p:blipFill>
          <a:blip r:embed="rId6"/>
          <a:srcRect/>
          <a:stretch>
            <a:fillRect/>
          </a:stretch>
        </p:blipFill>
        <p:spPr bwMode="auto">
          <a:xfrm>
            <a:off x="5334000" y="1657350"/>
            <a:ext cx="3276600" cy="1447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334000" y="3105150"/>
            <a:ext cx="3276600" cy="1673406"/>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Application-Specific Integrated Circuit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t>ASIC:</a:t>
            </a:r>
          </a:p>
        </p:txBody>
      </p:sp>
      <p:sp>
        <p:nvSpPr>
          <p:cNvPr id="19" name="Google Shape;317;p39"/>
          <p:cNvSpPr txBox="1">
            <a:spLocks noGrp="1"/>
          </p:cNvSpPr>
          <p:nvPr>
            <p:ph type="body" idx="1"/>
          </p:nvPr>
        </p:nvSpPr>
        <p:spPr bwMode="auto">
          <a:xfrm>
            <a:off x="587375" y="2746375"/>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1. Definition of ASIC</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2. Purpose and Optimization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3. Use Cases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4. Features of ASICs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Customization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Versatility</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5. Comparison with Other Architectures</a:t>
            </a:r>
          </a:p>
        </p:txBody>
      </p:sp>
    </p:spTree>
    <p:extLst>
      <p:ext uri="{BB962C8B-B14F-4D97-AF65-F5344CB8AC3E}">
        <p14:creationId xmlns:p14="http://schemas.microsoft.com/office/powerpoint/2010/main" val="299064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Benefits of using ASIC:</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460375" y="2261538"/>
            <a:ext cx="3962399" cy="511175"/>
          </a:xfrm>
          <a:noFill/>
          <a:ln>
            <a:miter lim="800000"/>
            <a:headEnd/>
            <a:tailEnd/>
          </a:ln>
        </p:spPr>
        <p:txBody>
          <a:bodyPr vert="horz" numCol="1" anchor="ctr" compatLnSpc="1">
            <a:prstTxWarp prst="textNoShape">
              <a:avLst/>
            </a:prstTxWarp>
          </a:bodyPr>
          <a:lstStyle/>
          <a:p>
            <a:pPr marL="342900" indent="-342900" algn="ctr">
              <a:lnSpc>
                <a:spcPct val="115000"/>
              </a:lnSpc>
              <a:spcBef>
                <a:spcPct val="0"/>
              </a:spcBef>
              <a:spcAft>
                <a:spcPct val="0"/>
              </a:spcAft>
              <a:buAutoNum type="arabicPeriod"/>
            </a:pPr>
            <a:r>
              <a:rPr lang="en-US" dirty="0">
                <a:sym typeface="Roboto" charset="0"/>
              </a:rPr>
              <a:t>Remarkable Performance</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Design</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Tailored Circuitry</a:t>
            </a:r>
          </a:p>
          <a:p>
            <a:pPr marL="342900" indent="-342900" algn="ctr">
              <a:lnSpc>
                <a:spcPct val="115000"/>
              </a:lnSpc>
              <a:spcBef>
                <a:spcPct val="0"/>
              </a:spcBef>
              <a:spcAft>
                <a:spcPct val="0"/>
              </a:spcAft>
              <a:buAutoNum type="arabicPeriod"/>
            </a:pPr>
            <a:endParaRPr lang="en-US" dirty="0">
              <a:sym typeface="Roboto" charset="0"/>
            </a:endParaRPr>
          </a:p>
        </p:txBody>
      </p:sp>
      <p:sp>
        <p:nvSpPr>
          <p:cNvPr id="19" name="Google Shape;317;p39"/>
          <p:cNvSpPr txBox="1">
            <a:spLocks noGrp="1"/>
          </p:cNvSpPr>
          <p:nvPr>
            <p:ph type="body" idx="1"/>
          </p:nvPr>
        </p:nvSpPr>
        <p:spPr bwMode="auto">
          <a:xfrm>
            <a:off x="792164" y="2436527"/>
            <a:ext cx="3390899"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2. </a:t>
            </a:r>
            <a:r>
              <a:rPr lang="en-US" b="1" dirty="0">
                <a:solidFill>
                  <a:srgbClr val="009DAC"/>
                </a:solidFill>
                <a:sym typeface="Roboto" charset="0"/>
              </a:rPr>
              <a:t>Power Efficiency</a:t>
            </a:r>
          </a:p>
          <a:p>
            <a:pPr marL="0" indent="0">
              <a:lnSpc>
                <a:spcPct val="115000"/>
              </a:lnSpc>
              <a:spcBef>
                <a:spcPct val="0"/>
              </a:spcBef>
              <a:spcAft>
                <a:spcPct val="0"/>
              </a:spcAft>
            </a:pPr>
            <a:r>
              <a:rPr lang="en-US" dirty="0">
                <a:sym typeface="Roboto" charset="0"/>
              </a:rPr>
              <a:t>3. Customization Capabilities</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Customization</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Dual Improvement</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5158871" y="1937926"/>
            <a:ext cx="3832729"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System Complexity Reduction</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Integration of Functions</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Streamlined Design</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Potential Cost Offset</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Long-Term Viability</a:t>
            </a:r>
          </a:p>
        </p:txBody>
      </p:sp>
    </p:spTree>
    <p:extLst>
      <p:ext uri="{BB962C8B-B14F-4D97-AF65-F5344CB8AC3E}">
        <p14:creationId xmlns:p14="http://schemas.microsoft.com/office/powerpoint/2010/main" val="29833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Drawbacks of using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9" name="Google Shape;317;p39"/>
          <p:cNvSpPr txBox="1">
            <a:spLocks noGrp="1"/>
          </p:cNvSpPr>
          <p:nvPr>
            <p:ph type="body" idx="1"/>
          </p:nvPr>
        </p:nvSpPr>
        <p:spPr bwMode="auto">
          <a:xfrm>
            <a:off x="192088" y="2038207"/>
            <a:ext cx="5065712"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1. Substantial Initial Development Expense</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Financial Feasibility</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Complexity</a:t>
            </a:r>
          </a:p>
          <a:p>
            <a:pPr marL="0" indent="0">
              <a:lnSpc>
                <a:spcPct val="115000"/>
              </a:lnSpc>
              <a:spcBef>
                <a:spcPct val="0"/>
              </a:spcBef>
              <a:spcAft>
                <a:spcPct val="0"/>
              </a:spcAft>
            </a:pPr>
            <a:r>
              <a:rPr lang="en-US" dirty="0">
                <a:sym typeface="Roboto" charset="0"/>
              </a:rPr>
              <a:t>2. Long Development Cycle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Time-Consuming</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Potential Delays</a:t>
            </a:r>
            <a:endParaRPr lang="en-US" dirty="0">
              <a:sym typeface="Roboto" charset="0"/>
            </a:endParaRPr>
          </a:p>
          <a:p>
            <a:pPr marL="0" indent="0">
              <a:lnSpc>
                <a:spcPct val="115000"/>
              </a:lnSpc>
              <a:spcBef>
                <a:spcPct val="0"/>
              </a:spcBef>
              <a:spcAft>
                <a:spcPct val="0"/>
              </a:spcAft>
            </a:pPr>
            <a:r>
              <a:rPr lang="en-US" dirty="0">
                <a:sym typeface="Roboto" charset="0"/>
              </a:rPr>
              <a:t>3. Lack of Flexibility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Not as Adaptable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Difficulty in Modifications</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4659963" y="2095071"/>
            <a:ext cx="3924443"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Risk of Obsolescence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Technology Dependency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Redesign Costs</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Resource Intensive</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Consideration Needed</a:t>
            </a:r>
          </a:p>
        </p:txBody>
      </p:sp>
    </p:spTree>
    <p:extLst>
      <p:ext uri="{BB962C8B-B14F-4D97-AF65-F5344CB8AC3E}">
        <p14:creationId xmlns:p14="http://schemas.microsoft.com/office/powerpoint/2010/main" val="101841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047750"/>
            <a:ext cx="6140450" cy="3726193"/>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a:solidFill>
                  <a:srgbClr val="009DAC"/>
                </a:solidFill>
                <a:latin typeface="Roboto"/>
                <a:ea typeface="Roboto"/>
                <a:cs typeface="Roboto"/>
                <a:sym typeface="Roboto"/>
              </a:rPr>
              <a:t>Contents</a:t>
            </a:r>
            <a:endParaRPr sz="2400" b="1" kern="0" dirty="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Introduction!</a:t>
            </a:r>
            <a:endParaRPr sz="1600" b="1" kern="0" dirty="0">
              <a:solidFill>
                <a:srgbClr val="363837"/>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Field Programmable Gate Array (FPAG)</a:t>
            </a:r>
          </a:p>
          <a:p>
            <a:pPr marL="749300" indent="-254000" fontAlgn="auto">
              <a:spcBef>
                <a:spcPts val="600"/>
              </a:spcBef>
              <a:spcAft>
                <a:spcPts val="0"/>
              </a:spcAft>
              <a:buClr>
                <a:srgbClr val="363837"/>
              </a:buClr>
              <a:buSzPts val="1800"/>
              <a:buFont typeface="Roboto"/>
              <a:buAutoNum type="romanLcPeriod"/>
              <a:defRPr/>
            </a:pPr>
            <a:r>
              <a:rPr lang="en-US" sz="1600" b="1" kern="0" dirty="0">
                <a:solidFill>
                  <a:srgbClr val="363837"/>
                </a:solidFill>
                <a:latin typeface="Roboto"/>
                <a:ea typeface="Roboto"/>
                <a:cs typeface="Roboto"/>
                <a:sym typeface="Roboto"/>
              </a:rPr>
              <a:t>Reasons for FPGA in DL/DNN</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Drawbacks</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Hardware Architectures</a:t>
            </a:r>
            <a:endParaRPr lang="en-CA" sz="1600" b="1" kern="0" dirty="0">
              <a:solidFill>
                <a:srgbClr val="363837"/>
              </a:solidFill>
              <a:latin typeface="Roboto"/>
              <a:ea typeface="Roboto"/>
              <a:cs typeface="Roboto"/>
              <a:sym typeface="Roboto"/>
            </a:endParaRP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b="1" kern="0" dirty="0">
                <a:solidFill>
                  <a:srgbClr val="363837"/>
                </a:solidFill>
                <a:latin typeface="Roboto"/>
                <a:ea typeface="Roboto"/>
                <a:cs typeface="Roboto"/>
                <a:sym typeface="Roboto"/>
              </a:rPr>
              <a:t>Deep Learning Binary Neural Network on an FPGA</a:t>
            </a: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b="1" kern="0" dirty="0">
                <a:solidFill>
                  <a:srgbClr val="363837"/>
                </a:solidFill>
                <a:latin typeface="Roboto"/>
                <a:ea typeface="Roboto"/>
                <a:cs typeface="Roboto"/>
                <a:sym typeface="Roboto"/>
              </a:rPr>
              <a:t>A General Neural Network Hardware Architecture on FPGA</a:t>
            </a: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b="1" kern="0" dirty="0">
                <a:solidFill>
                  <a:srgbClr val="363837"/>
                </a:solidFill>
                <a:latin typeface="Roboto"/>
                <a:ea typeface="Roboto"/>
                <a:cs typeface="Roboto"/>
                <a:sym typeface="Roboto"/>
              </a:rPr>
              <a:t>Optimization for Efficient Hardware Implementation</a:t>
            </a:r>
          </a:p>
          <a:p>
            <a:pPr marL="1181100" lvl="2" indent="-202699" fontAlgn="auto">
              <a:lnSpc>
                <a:spcPct val="115000"/>
              </a:lnSpc>
              <a:spcBef>
                <a:spcPts val="600"/>
              </a:spcBef>
              <a:spcAft>
                <a:spcPts val="0"/>
              </a:spcAft>
              <a:buClr>
                <a:srgbClr val="363837"/>
              </a:buClr>
              <a:buSzPts val="1600"/>
              <a:buFont typeface="Roboto"/>
              <a:buAutoNum type="alphaLcPeriod"/>
              <a:defRPr/>
            </a:pPr>
            <a:endParaRPr lang="en-US" b="1" kern="0" dirty="0">
              <a:solidFill>
                <a:srgbClr val="363837"/>
              </a:solidFill>
              <a:latin typeface="Roboto"/>
              <a:ea typeface="Roboto"/>
              <a:cs typeface="Roboto"/>
              <a:sym typeface="Roboto"/>
            </a:endParaRP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extLst>
      <p:ext uri="{BB962C8B-B14F-4D97-AF65-F5344CB8AC3E}">
        <p14:creationId xmlns:p14="http://schemas.microsoft.com/office/powerpoint/2010/main" val="4062990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a:solidFill>
                  <a:schemeClr val="accent5"/>
                </a:solidFill>
                <a:latin typeface="Roboto"/>
                <a:ea typeface="Roboto"/>
                <a:cs typeface="Roboto"/>
                <a:sym typeface="Roboto"/>
              </a:rPr>
              <a:t>You Cannot Improve What You Do not Measure: FPGA vs. ASIC Efficiency Gaps for Convolutional Neural Network Inference</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349375"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349375"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349374" y="3682086"/>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Implementation of three CNN architectures on FPGAs and ASICs.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Analyzing efficiency differences in area and performance.</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Quantitative results presentation for both platforms.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Exploration of potential architectural changes for FPGA efficiency.</a:t>
            </a: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3774549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2476355"/>
            <a:ext cx="7261225"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Implementing fully-connected, convolutional, and residual neural networks.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Comparison through analytical performance models and RTL simulations.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Studying efficiency differences in area and performance on FPGA and ASIC platforms.</a:t>
            </a: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3782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420687" y="2674807"/>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Result: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501864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err="1">
                <a:solidFill>
                  <a:schemeClr val="accent5"/>
                </a:solidFill>
                <a:latin typeface="Roboto"/>
                <a:ea typeface="Roboto"/>
                <a:cs typeface="Roboto"/>
                <a:sym typeface="Roboto"/>
              </a:rPr>
              <a:t>DeepOpt</a:t>
            </a:r>
            <a:r>
              <a:rPr lang="en-US" sz="1600" b="1" i="1" kern="0" dirty="0">
                <a:solidFill>
                  <a:schemeClr val="accent5"/>
                </a:solidFill>
                <a:latin typeface="Roboto"/>
                <a:ea typeface="Roboto"/>
                <a:cs typeface="Roboto"/>
                <a:sym typeface="Roboto"/>
              </a:rPr>
              <a:t>: Optimized Scheduling of CNN Workloads for ASIC-based Systolic Deep Learning Accelerators</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066801"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066801"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066800" y="3840958"/>
            <a:ext cx="7616826"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Solution: </a:t>
            </a:r>
            <a:r>
              <a:rPr lang="en-US" sz="1600" b="0" dirty="0" err="1">
                <a:solidFill>
                  <a:schemeClr val="bg1"/>
                </a:solidFill>
                <a:latin typeface="Roboto" charset="0"/>
                <a:cs typeface="Arial" charset="0"/>
                <a:sym typeface="Roboto" charset="0"/>
              </a:rPr>
              <a:t>DeepOpt</a:t>
            </a:r>
            <a:r>
              <a:rPr lang="en-US" sz="1600" b="0" dirty="0">
                <a:solidFill>
                  <a:schemeClr val="bg1"/>
                </a:solidFill>
                <a:latin typeface="Roboto" charset="0"/>
                <a:cs typeface="Arial" charset="0"/>
                <a:sym typeface="Roboto" charset="0"/>
              </a:rPr>
              <a:t> - ASIC-based systolic hardware accelerators.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Approach: Layer-specific and hardware-specific scheduling strategy.</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Objective: Maximize hardware resource utilization, minimize memory transactions</a:t>
            </a:r>
          </a:p>
          <a:p>
            <a:pPr marL="0" indent="0">
              <a:lnSpc>
                <a:spcPct val="115000"/>
              </a:lnSpc>
              <a:spcBef>
                <a:spcPct val="0"/>
              </a:spcBef>
              <a:spcAft>
                <a:spcPct val="0"/>
              </a:spcAft>
            </a:pPr>
            <a:endParaRPr lang="en-US" sz="1600" b="0" dirty="0">
              <a:solidFill>
                <a:schemeClr val="bg1"/>
              </a:solidFill>
              <a:latin typeface="Roboto" charset="0"/>
              <a:cs typeface="Arial" charset="0"/>
              <a:sym typeface="Roboto" charset="0"/>
            </a:endParaRP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290001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723900" y="2671572"/>
            <a:ext cx="7696200"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Components: Layer-specific scheduling, hardware-specific scheduling, design space exploration.</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Evaluation: ASIC-based systolic hardware accelerator.</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Testing: Multiple CNNs, varied hardware configurations, and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147656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57909" y="2062956"/>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pPr>
            <a:r>
              <a:rPr lang="en-US" dirty="0"/>
              <a:t>Evaluation</a:t>
            </a:r>
            <a:r>
              <a:rPr lang="en-CA" sz="190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
        <p:nvSpPr>
          <p:cNvPr id="2" name="Google Shape;317;p39">
            <a:extLst>
              <a:ext uri="{FF2B5EF4-FFF2-40B4-BE49-F238E27FC236}">
                <a16:creationId xmlns:a16="http://schemas.microsoft.com/office/drawing/2014/main" id="{1129C7F8-191F-9307-A43E-577BC14C89F9}"/>
              </a:ext>
            </a:extLst>
          </p:cNvPr>
          <p:cNvSpPr txBox="1">
            <a:spLocks/>
          </p:cNvSpPr>
          <p:nvPr/>
        </p:nvSpPr>
        <p:spPr bwMode="auto">
          <a:xfrm>
            <a:off x="357909" y="3840958"/>
            <a:ext cx="8545513" cy="511175"/>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t>Results</a:t>
            </a:r>
            <a:r>
              <a:rPr lang="en-CA" sz="1900" kern="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Significant Achievements: Up to 2.5x energy savings and up to 1.8x throughput improvement with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Versatility: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 performs well with various CNN architectures and hardware configurations.</a:t>
            </a:r>
          </a:p>
          <a:p>
            <a:pPr marL="800100" lvl="1" indent="-342900">
              <a:lnSpc>
                <a:spcPct val="115000"/>
              </a:lnSpc>
              <a:spcBef>
                <a:spcPct val="0"/>
              </a:spcBef>
              <a:spcAft>
                <a:spcPct val="0"/>
              </a:spcAft>
              <a:buFont typeface="Arial"/>
              <a:buAutoNum type="alphaLcParenR"/>
            </a:pPr>
            <a:endParaRPr lang="en-US" sz="1600" kern="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buNone/>
            </a:pPr>
            <a:endParaRPr lang="en-CA" sz="1900" kern="0" dirty="0">
              <a:latin typeface="Roboto" charset="0"/>
              <a:cs typeface="Arial" charset="0"/>
              <a:sym typeface="Roboto" charset="0"/>
            </a:endParaRPr>
          </a:p>
        </p:txBody>
      </p:sp>
    </p:spTree>
    <p:extLst>
      <p:ext uri="{BB962C8B-B14F-4D97-AF65-F5344CB8AC3E}">
        <p14:creationId xmlns:p14="http://schemas.microsoft.com/office/powerpoint/2010/main" val="130345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4"/>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Neural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dirty="0">
                <a:solidFill>
                  <a:srgbClr val="363837"/>
                </a:solidFill>
                <a:latin typeface="Roboto" charset="0"/>
                <a:sym typeface="Roboto" charset="0"/>
              </a:rPr>
              <a:t>A neural network is composed of multiple layers of nodes that receive input from other layers and produce an output until a final result is reached</a:t>
            </a:r>
            <a:r>
              <a:rPr lang="en-US"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4"/>
          <a:srcRect/>
          <a:stretch>
            <a:fillRect/>
          </a:stretch>
        </p:blipFill>
        <p:spPr bwMode="auto">
          <a:xfrm>
            <a:off x="4948238" y="1428750"/>
            <a:ext cx="4195762" cy="32004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Reasons for FPGA in DL/DNN</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Design Benefits:</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Benefits Compare to GPU and CPU though they are faster in processing:</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Design Benefits:</a:t>
            </a:r>
            <a:endParaRPr lang="en-US" dirty="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4"/>
          <a:srcRect/>
          <a:stretch>
            <a:fillRect/>
          </a:stretch>
        </p:blipFill>
        <p:spPr bwMode="auto">
          <a:xfrm>
            <a:off x="5867400" y="1581150"/>
            <a:ext cx="2143125" cy="2143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dirty="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4"/>
          <a:srcRect/>
          <a:stretch>
            <a:fillRect/>
          </a:stretch>
        </p:blipFill>
        <p:spPr bwMode="auto">
          <a:xfrm>
            <a:off x="3733800" y="2700337"/>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Equations it try to solve</a:t>
            </a:r>
          </a:p>
        </p:txBody>
      </p:sp>
      <p:pic>
        <p:nvPicPr>
          <p:cNvPr id="17" name="Picture 4"/>
          <p:cNvPicPr>
            <a:picLocks noChangeAspect="1" noChangeArrowheads="1"/>
          </p:cNvPicPr>
          <p:nvPr/>
        </p:nvPicPr>
        <p:blipFill>
          <a:blip r:embed="rId5"/>
          <a:srcRect/>
          <a:stretch>
            <a:fillRect/>
          </a:stretch>
        </p:blipFill>
        <p:spPr bwMode="auto">
          <a:xfrm>
            <a:off x="4038600" y="3538537"/>
            <a:ext cx="4502150" cy="116681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Pre-trained weights from training are binarized and Stored in BRAM</a:t>
            </a:r>
            <a:endParaRPr lang="en-CA" sz="1900">
              <a:latin typeface="Roboto" charset="0"/>
              <a:cs typeface="Arial" charset="0"/>
              <a:sym typeface="Roboto" charset="0"/>
            </a:endParaRPr>
          </a:p>
        </p:txBody>
      </p:sp>
      <p:sp>
        <p:nvSpPr>
          <p:cNvPr id="24" name="TextBox 23"/>
          <p:cNvSpPr txBox="1">
            <a:spLocks noChangeArrowheads="1"/>
          </p:cNvSpPr>
          <p:nvPr/>
        </p:nvSpPr>
        <p:spPr bwMode="auto">
          <a:xfrm>
            <a:off x="1066800" y="3714750"/>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a:latin typeface="Roboto" charset="0"/>
              </a:rPr>
              <a:t>Figure : First Hidden layer</a:t>
            </a:r>
            <a:endParaRPr lang="en-US" sz="800">
              <a:latin typeface="Roboto" charset="0"/>
            </a:endParaRPr>
          </a:p>
          <a:p>
            <a:pPr>
              <a:buClr>
                <a:srgbClr val="000000"/>
              </a:buClr>
              <a:buFont typeface="Arial" charset="0"/>
              <a:buNone/>
            </a:pPr>
            <a:endParaRPr lang="en-US"/>
          </a:p>
        </p:txBody>
      </p:sp>
      <p:pic>
        <p:nvPicPr>
          <p:cNvPr id="48134" name="Picture 6"/>
          <p:cNvPicPr>
            <a:picLocks noChangeAspect="1" noChangeArrowheads="1"/>
          </p:cNvPicPr>
          <p:nvPr/>
        </p:nvPicPr>
        <p:blipFill>
          <a:blip r:embed="rId4"/>
          <a:srcRect/>
          <a:stretch>
            <a:fillRect/>
          </a:stretch>
        </p:blipFill>
        <p:spPr bwMode="auto">
          <a:xfrm>
            <a:off x="609600" y="1962150"/>
            <a:ext cx="3886200" cy="17653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1214</TotalTime>
  <Words>4471</Words>
  <Application>Microsoft Office PowerPoint</Application>
  <PresentationFormat>On-screen Show (16:9)</PresentationFormat>
  <Paragraphs>390</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Roboto</vt:lpstr>
      <vt:lpstr>Times New Roman</vt:lpstr>
      <vt:lpstr>Arial</vt:lpstr>
      <vt:lpstr>Calibri</vt:lpstr>
      <vt:lpstr>Roboto Medium</vt:lpstr>
      <vt:lpstr>Grey Corporate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towhid islam</cp:lastModifiedBy>
  <cp:revision>78</cp:revision>
  <dcterms:modified xsi:type="dcterms:W3CDTF">2023-12-03T23:39:27Z</dcterms:modified>
</cp:coreProperties>
</file>